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7" r:id="rId2"/>
    <p:sldId id="289" r:id="rId3"/>
    <p:sldId id="270" r:id="rId4"/>
    <p:sldId id="290" r:id="rId5"/>
    <p:sldId id="291" r:id="rId6"/>
    <p:sldId id="292" r:id="rId7"/>
    <p:sldId id="293" r:id="rId8"/>
    <p:sldId id="294" r:id="rId9"/>
    <p:sldId id="296" r:id="rId10"/>
    <p:sldId id="297" r:id="rId11"/>
    <p:sldId id="288" r:id="rId12"/>
    <p:sldId id="295" r:id="rId13"/>
    <p:sldId id="298" r:id="rId14"/>
    <p:sldId id="299" r:id="rId15"/>
    <p:sldId id="300" r:id="rId16"/>
    <p:sldId id="303" r:id="rId17"/>
    <p:sldId id="301" r:id="rId18"/>
    <p:sldId id="305" r:id="rId19"/>
    <p:sldId id="302" r:id="rId20"/>
    <p:sldId id="319" r:id="rId21"/>
    <p:sldId id="304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20" r:id="rId33"/>
    <p:sldId id="317" r:id="rId34"/>
    <p:sldId id="318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6" r:id="rId49"/>
    <p:sldId id="339" r:id="rId50"/>
    <p:sldId id="340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7" r:id="rId61"/>
    <p:sldId id="352" r:id="rId62"/>
    <p:sldId id="353" r:id="rId63"/>
    <p:sldId id="354" r:id="rId64"/>
    <p:sldId id="355" r:id="rId65"/>
    <p:sldId id="356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2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4556436-FE9F-48A0-8676-37A778F191DC}">
          <p14:sldIdLst>
            <p14:sldId id="257"/>
          </p14:sldIdLst>
        </p14:section>
        <p14:section name="dataset" id="{B42AC5D4-218F-459A-9E11-91A709DE4DB6}">
          <p14:sldIdLst>
            <p14:sldId id="289"/>
            <p14:sldId id="270"/>
            <p14:sldId id="290"/>
            <p14:sldId id="291"/>
            <p14:sldId id="292"/>
            <p14:sldId id="293"/>
            <p14:sldId id="294"/>
            <p14:sldId id="296"/>
            <p14:sldId id="297"/>
          </p14:sldIdLst>
        </p14:section>
        <p14:section name="mean" id="{0CADAE4B-2ABB-4E27-B79E-688385092D9F}">
          <p14:sldIdLst>
            <p14:sldId id="288"/>
            <p14:sldId id="295"/>
            <p14:sldId id="298"/>
            <p14:sldId id="299"/>
            <p14:sldId id="300"/>
            <p14:sldId id="303"/>
            <p14:sldId id="301"/>
            <p14:sldId id="305"/>
            <p14:sldId id="302"/>
            <p14:sldId id="319"/>
            <p14:sldId id="304"/>
            <p14:sldId id="307"/>
          </p14:sldIdLst>
        </p14:section>
        <p14:section name="svd" id="{CEF8D929-C8CB-4CC0-A9BD-7F986573DF55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0"/>
            <p14:sldId id="317"/>
            <p14:sldId id="318"/>
          </p14:sldIdLst>
        </p14:section>
        <p14:section name="hosvd" id="{EF332922-BE9B-405C-A5FA-DA6B8BCE2138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andom forest" id="{D7E85913-2F47-4374-A15C-944F13A81D19}">
          <p14:sldIdLst>
            <p14:sldId id="333"/>
            <p14:sldId id="336"/>
            <p14:sldId id="339"/>
            <p14:sldId id="340"/>
            <p14:sldId id="343"/>
            <p14:sldId id="344"/>
          </p14:sldIdLst>
        </p14:section>
        <p14:section name="MLP" id="{932A69A7-C432-4F77-A2A1-E37F5F084BBD}">
          <p14:sldIdLst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cnn" id="{290DA449-33FE-4A8E-B9AA-7A1DDE7F7A2F}">
          <p14:sldIdLst>
            <p14:sldId id="351"/>
            <p14:sldId id="357"/>
            <p14:sldId id="352"/>
            <p14:sldId id="353"/>
            <p14:sldId id="354"/>
            <p14:sldId id="355"/>
            <p14:sldId id="356"/>
          </p14:sldIdLst>
        </p14:section>
        <p14:section name="rnn" id="{5D7C4D6D-3989-414A-890D-50650A0F9EF1}">
          <p14:sldIdLst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LSTM" id="{37995350-4110-41ED-A5F8-1F5E1366E120}">
          <p14:sldIdLst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overall" id="{15416657-8E53-4669-AF4D-C986E032CE63}">
          <p14:sldIdLst>
            <p14:sldId id="370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60" autoAdjust="0"/>
  </p:normalViewPr>
  <p:slideViewPr>
    <p:cSldViewPr snapToGrid="0">
      <p:cViewPr varScale="1">
        <p:scale>
          <a:sx n="89" d="100"/>
          <a:sy n="89" d="100"/>
        </p:scale>
        <p:origin x="13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10DE5-B797-45AB-98A2-164738D35172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B094C-9179-49F1-B030-BB8DC9F573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34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115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704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96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04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02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25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76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97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732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75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03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869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304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160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48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476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670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888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758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344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98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39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093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799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449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254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880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21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739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013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942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716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32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543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886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670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99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01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33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62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459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062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950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01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996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937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53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1572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054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55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46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791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94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82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12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065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4690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0029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8807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001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046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3427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078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0110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988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23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2482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01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85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ACEEE-3118-4E30-898D-0F33F93596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33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714F7-3D86-4E76-A247-5CA2FCF20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5B8F20-F18C-4D43-84D7-F74D47AB8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03D322-21C5-4B16-9514-7B11E22D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5C2013-2565-4CBB-A62F-14448561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EDE9FC-2C14-4505-9DD2-9AE2C7E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2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1571D-A6D9-44B2-A5BC-39AC220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EF14DB-B144-4A22-B94A-2CF181145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5DB74C-7B41-46D0-AEB7-70A3A0B0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433BE6-9E28-48F3-954A-6BB6437D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1610D4-FA38-443D-89EA-8820014F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41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79A6DC-9A55-46BC-B087-F9BDB6F8E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DD8EFF-5EBE-4D6E-ACE3-56C06E20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107267-F113-4608-8644-3CFF091D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47289A-BBA1-49F6-8E59-1FFD07A1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211627-37C5-4272-B342-8E48B569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4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167ED-4447-416F-8254-53167D66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7E768-F823-4D49-8B16-57D7C2FB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91F74-48EB-40A6-A6BE-3BFF71A2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C7B4D2-0B12-4BFB-9F8B-DCDEE4F7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F699BE-D1C0-412F-B50E-53243302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12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6EB30-2CA0-45B4-9214-43B565EE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37558-9A92-42DB-805D-F5A6C347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293041-AD4F-4D63-9CA0-90175DBD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B2BF47-6D79-416C-B34E-8BC51E5B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0AA5E6-0C31-4232-A477-231B978A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90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79971-38F4-4AE6-9255-FA10FC81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DE8CE1-F850-460E-8200-A23E39346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8A3FC0-D5DC-4EC3-8F04-09EF9DC95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4FEB1D-93B2-4C2C-9F9A-0B8B46B3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9E5CE8-BC1A-4FE3-8CD0-7A282802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0BCCF1-D707-4907-8090-D8523E83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82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474FA-B15E-48F4-998E-E1115036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EA6153-1429-4747-9DB2-D1F5D7B5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D7353F-FC3C-4D8E-A6BE-0827752CF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E5D12D-67E8-4EF3-A89E-7C61AD118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D6373E-4C00-4B9E-9E3E-D0B0288EE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3679904-A3B4-4E4C-8CB6-0458C458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0C21DA-8FD4-45A3-B98C-AE4BE24D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4CF9B5-8189-400C-B726-3DE1389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3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C9826-0C70-4FEE-BB62-2E9816DE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FAB234-81C0-4759-B668-E41563D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160495-6D76-4FD4-8398-DA30FC5C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7142B0-1320-4A9E-BBE8-F10BD4BE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5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7CDCEB-8F7F-4745-AFA0-B43241C2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CB7A2D-DC6C-4637-B411-9B23D417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416D60-E70A-467F-8EBA-F4F273CF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98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BD832-462C-4E01-927A-1C440C46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13586-07E2-4F3F-A5A0-4DBDDFB9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C903C0-F5D0-445E-9B31-45E256D76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A142C9-692E-4CA2-8713-5DB44937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874D9C-1F61-4600-B9CC-9EFACC4E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E8B2C3-5866-4358-B074-CE635305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647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C1A11-3917-43E1-A2FC-CCCB95F1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E125B20-A74D-4123-BAC6-ADECD806F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AF2FA7-47F7-464D-AF67-20EF4058D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BF2CFC-65A1-4C9F-AED9-2E280EAE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97B30F-B565-4E17-B24B-15BAC049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1379D2-1E56-410D-86AA-680E09D0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84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8AE3BA-852E-4C72-885B-44BF7FF1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5AB2B6-4D26-4A21-95BC-03E8AE5B7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E44A6B-77F3-4C9F-B9D4-2E3C577E2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3A46-B85B-4B07-848D-6D3976D1E873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84949-7F41-416A-8887-44DC32237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3AC40A-00D7-499A-85A8-47EE57AC0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C458-9AF5-41D4-81AE-5254907B2B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71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hyperlink" Target="https://github.com/Saikikku0803/Handwritten-digit-recogni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4C519A-17F8-4395-8899-0740485E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0312863E-5627-4412-9551-4421DD159E51}"/>
              </a:ext>
            </a:extLst>
          </p:cNvPr>
          <p:cNvSpPr txBox="1">
            <a:spLocks/>
          </p:cNvSpPr>
          <p:nvPr/>
        </p:nvSpPr>
        <p:spPr>
          <a:xfrm>
            <a:off x="3589468" y="4059285"/>
            <a:ext cx="5586805" cy="210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Kai-Yu Zhen</a:t>
            </a:r>
          </a:p>
          <a:p>
            <a:pPr algn="l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7113019007 </a:t>
            </a:r>
          </a:p>
          <a:p>
            <a:pPr algn="l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Course: Mathematical Analysis to Data Science  </a:t>
            </a:r>
          </a:p>
          <a:p>
            <a:pPr algn="l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Prof. Yin-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Shih </a:t>
            </a:r>
          </a:p>
          <a:p>
            <a:pPr algn="l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May 19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3624C8B8-B60A-448C-A4E9-30A4DE4E9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2022241"/>
            <a:ext cx="9829800" cy="776475"/>
          </a:xfrm>
        </p:spPr>
        <p:txBody>
          <a:bodyPr>
            <a:normAutofit/>
          </a:bodyPr>
          <a:lstStyle/>
          <a:p>
            <a:r>
              <a:rPr lang="de-DE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HW#2 Handwritten digit recognition</a:t>
            </a:r>
          </a:p>
        </p:txBody>
      </p:sp>
    </p:spTree>
    <p:extLst>
      <p:ext uri="{BB962C8B-B14F-4D97-AF65-F5344CB8AC3E}">
        <p14:creationId xmlns:p14="http://schemas.microsoft.com/office/powerpoint/2010/main" val="214139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>
            <a:noAutofit/>
          </a:bodyPr>
          <a:lstStyle/>
          <a:p>
            <a:pPr algn="ctr"/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Taipower industrial  artifacts – Japanese colonial period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10</a:t>
            </a:fld>
            <a:endParaRPr lang="zh-TW" altLang="en-US" sz="1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2D4A5E-43C8-43A5-A696-9459EDA96A51}"/>
              </a:ext>
            </a:extLst>
          </p:cNvPr>
          <p:cNvSpPr txBox="1"/>
          <p:nvPr/>
        </p:nvSpPr>
        <p:spPr>
          <a:xfrm>
            <a:off x="3777006" y="5842359"/>
            <a:ext cx="4637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by digit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Taipower industrial  artifacts 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3B9743C5-8DF8-4CE9-AE08-0DAB7ECC9364}"/>
              </a:ext>
            </a:extLst>
          </p:cNvPr>
          <p:cNvGrpSpPr/>
          <p:nvPr/>
        </p:nvGrpSpPr>
        <p:grpSpPr>
          <a:xfrm>
            <a:off x="421830" y="1231247"/>
            <a:ext cx="11074931" cy="4435675"/>
            <a:chOff x="421830" y="1231247"/>
            <a:chExt cx="11074931" cy="443567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6027281-BCF3-4D1F-83A4-B4639140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582" y="3506922"/>
              <a:ext cx="2160000" cy="216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345ABE8-8593-4488-9C90-9523AE48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30" y="1231247"/>
              <a:ext cx="2160000" cy="216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EDEB4C6-E97B-462F-BBF8-51842591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155" y="1263294"/>
              <a:ext cx="2160000" cy="216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BE34F50-C1A0-45A9-A11F-D2B15F98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403" y="1263294"/>
              <a:ext cx="2160000" cy="216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A04B4E9-2780-4885-A82A-FC7FD934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582" y="1263294"/>
              <a:ext cx="2160000" cy="216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007DADE-F76D-4233-9EAE-17ABE0FA0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761" y="1263294"/>
              <a:ext cx="2160000" cy="216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065AE48E-9A96-44DF-B601-06E68C76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30" y="3506922"/>
              <a:ext cx="2160000" cy="216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C6CEA0EB-984C-4823-9FFE-21B92D36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155" y="3506922"/>
              <a:ext cx="2160000" cy="21600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E1EA97F-5501-4BB3-AE3F-61E1526D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403" y="3506922"/>
              <a:ext cx="2160000" cy="21600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726D0D9-79BC-4546-ABFC-4CA8F514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761" y="3506922"/>
              <a:ext cx="216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16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1622663" y="2107614"/>
            <a:ext cx="9731137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54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364111" y="5420296"/>
            <a:ext cx="5463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 average images for digits 0–9 from the training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731B32-9CBC-4508-B0AD-5B78E5765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7" y="2385479"/>
            <a:ext cx="11720626" cy="24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4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13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22881" y="6017796"/>
            <a:ext cx="274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misclassified samples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A11E45B-CA9E-4D82-AD00-A1EDBA367A97}"/>
              </a:ext>
            </a:extLst>
          </p:cNvPr>
          <p:cNvSpPr txBox="1"/>
          <p:nvPr/>
        </p:nvSpPr>
        <p:spPr>
          <a:xfrm>
            <a:off x="1715135" y="1463039"/>
            <a:ext cx="950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0.7768 (1559/2007 | 448 misclassified samples), Runtime: 2.13s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95BBA0-6445-4B13-ABCA-068F020C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t="10804" r="9646" b="58147"/>
          <a:stretch/>
        </p:blipFill>
        <p:spPr>
          <a:xfrm>
            <a:off x="1715135" y="2144042"/>
            <a:ext cx="8761724" cy="39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1" b="21295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high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low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952" r="12020" b="18074"/>
          <a:stretch/>
        </p:blipFill>
        <p:spPr>
          <a:xfrm>
            <a:off x="949796" y="2255687"/>
            <a:ext cx="10292407" cy="32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t="7834" r="12598" b="3936"/>
          <a:stretch/>
        </p:blipFill>
        <p:spPr>
          <a:xfrm>
            <a:off x="2893806" y="1149751"/>
            <a:ext cx="6658985" cy="53891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380867" y="6538912"/>
            <a:ext cx="543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simple mean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19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77502" y="5956240"/>
            <a:ext cx="310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10666" r="8580" b="58745"/>
          <a:stretch/>
        </p:blipFill>
        <p:spPr>
          <a:xfrm>
            <a:off x="946345" y="1146767"/>
            <a:ext cx="10299309" cy="4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4673352" y="2510141"/>
            <a:ext cx="3278341" cy="183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44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2" b="53960"/>
          <a:stretch/>
        </p:blipFill>
        <p:spPr>
          <a:xfrm>
            <a:off x="0" y="1112757"/>
            <a:ext cx="12243633" cy="54261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852805" y="6017796"/>
            <a:ext cx="310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least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9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t="10196" r="9312" b="58117"/>
          <a:stretch/>
        </p:blipFill>
        <p:spPr>
          <a:xfrm>
            <a:off x="1602889" y="1611877"/>
            <a:ext cx="9563548" cy="45136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602889" y="1304450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0.5 (5/10 | 5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6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mean comparison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514141" y="6166741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602889" y="1339498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0.1 (1/10 | 9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t="10824" r="9312" b="58588"/>
          <a:stretch/>
        </p:blipFill>
        <p:spPr>
          <a:xfrm>
            <a:off x="1602889" y="1954993"/>
            <a:ext cx="9321509" cy="42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8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2534348" y="2107614"/>
            <a:ext cx="7123304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1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B731B32-9CBC-4508-B0AD-5B78E5765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4"/>
          <a:stretch/>
        </p:blipFill>
        <p:spPr>
          <a:xfrm>
            <a:off x="1851798" y="1770166"/>
            <a:ext cx="8488404" cy="46970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9554" y="6467223"/>
            <a:ext cx="423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vs. number of basis in SVD classification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5BF029-B264-49AE-9F7F-E393C566D942}"/>
              </a:ext>
            </a:extLst>
          </p:cNvPr>
          <p:cNvSpPr txBox="1"/>
          <p:nvPr/>
        </p:nvSpPr>
        <p:spPr>
          <a:xfrm>
            <a:off x="531794" y="1200779"/>
            <a:ext cx="11394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(K = 15); Accuracy: 0.9442 (1895/2007 | 112 misclassified samples), Runtime: 6.49s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02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22881" y="6017796"/>
            <a:ext cx="274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misclassified samples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95BBA0-6445-4B13-ABCA-068F020C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10671" r="9442" b="58915"/>
          <a:stretch/>
        </p:blipFill>
        <p:spPr>
          <a:xfrm>
            <a:off x="1062067" y="1230663"/>
            <a:ext cx="10378722" cy="46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5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9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high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low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29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24933" r="12756" b="18086"/>
          <a:stretch/>
        </p:blipFill>
        <p:spPr>
          <a:xfrm>
            <a:off x="592653" y="2255687"/>
            <a:ext cx="11006694" cy="36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</a:t>
            </a:fld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AD2A59-A949-430E-A356-AEACD427A04D}"/>
              </a:ext>
            </a:extLst>
          </p:cNvPr>
          <p:cNvSpPr txBox="1"/>
          <p:nvPr/>
        </p:nvSpPr>
        <p:spPr>
          <a:xfrm>
            <a:off x="590253" y="1012449"/>
            <a:ext cx="362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Samples: 7291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54708C9-9966-496A-AC23-EFAEF35B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8" t="10023" r="648" b="56998"/>
          <a:stretch/>
        </p:blipFill>
        <p:spPr>
          <a:xfrm>
            <a:off x="416026" y="1668549"/>
            <a:ext cx="11359948" cy="437082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77502" y="5956240"/>
            <a:ext cx="310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10 random images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15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8408" r="10850" b="3387"/>
          <a:stretch/>
        </p:blipFill>
        <p:spPr>
          <a:xfrm>
            <a:off x="2653553" y="1033093"/>
            <a:ext cx="6884893" cy="55312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209053" y="6538912"/>
            <a:ext cx="5773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SVD classification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60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54857"/>
          <a:stretch/>
        </p:blipFill>
        <p:spPr>
          <a:xfrm>
            <a:off x="21188" y="1039020"/>
            <a:ext cx="12170812" cy="5393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5175535" y="581898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72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b="52994"/>
          <a:stretch/>
        </p:blipFill>
        <p:spPr>
          <a:xfrm>
            <a:off x="21188" y="1039020"/>
            <a:ext cx="12170812" cy="5393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568804" y="5818980"/>
            <a:ext cx="307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least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t="6130" r="-487" b="53416"/>
          <a:stretch/>
        </p:blipFill>
        <p:spPr>
          <a:xfrm>
            <a:off x="572420" y="1507625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33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 (6/10 | 4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84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9" b="53411"/>
          <a:stretch/>
        </p:blipFill>
        <p:spPr>
          <a:xfrm>
            <a:off x="518134" y="1570330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 (6/10 | 4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66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2048896" y="2107614"/>
            <a:ext cx="8094207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B731B32-9CBC-4508-B0AD-5B78E5765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1" b="5732"/>
          <a:stretch/>
        </p:blipFill>
        <p:spPr>
          <a:xfrm>
            <a:off x="1715134" y="1767293"/>
            <a:ext cx="9085613" cy="46999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9554" y="6467223"/>
            <a:ext cx="463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vs. number of basis in HOSVD classification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5BF029-B264-49AE-9F7F-E393C566D942}"/>
              </a:ext>
            </a:extLst>
          </p:cNvPr>
          <p:cNvSpPr txBox="1"/>
          <p:nvPr/>
        </p:nvSpPr>
        <p:spPr>
          <a:xfrm>
            <a:off x="359129" y="1210600"/>
            <a:ext cx="1147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(K = 15); Accuracy: 0.9442 (1895/2007 | 112 misclassified samples), Runtime: 77.39s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01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22881" y="6017796"/>
            <a:ext cx="274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misclassified samples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95BBA0-6445-4B13-ABCA-068F020C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10683" r="9334" b="59022"/>
          <a:stretch/>
        </p:blipFill>
        <p:spPr>
          <a:xfrm>
            <a:off x="862223" y="1227605"/>
            <a:ext cx="10467547" cy="46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5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2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39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high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8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</a:t>
            </a:fld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AD2A59-A949-430E-A356-AEACD427A04D}"/>
              </a:ext>
            </a:extLst>
          </p:cNvPr>
          <p:cNvSpPr txBox="1"/>
          <p:nvPr/>
        </p:nvSpPr>
        <p:spPr>
          <a:xfrm>
            <a:off x="981422" y="1058227"/>
            <a:ext cx="3447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Samples: 2007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7648DCE-C1CB-40B4-AF9A-F888882F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57391"/>
          <a:stretch/>
        </p:blipFill>
        <p:spPr>
          <a:xfrm>
            <a:off x="156366" y="1524101"/>
            <a:ext cx="11879265" cy="45706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837B00-4B45-477E-8E15-94EBBB428041}"/>
              </a:ext>
            </a:extLst>
          </p:cNvPr>
          <p:cNvSpPr txBox="1"/>
          <p:nvPr/>
        </p:nvSpPr>
        <p:spPr>
          <a:xfrm>
            <a:off x="4777502" y="5956240"/>
            <a:ext cx="2880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set 10 random images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24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614048" y="5956240"/>
            <a:ext cx="5592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curves for digits with low classification accuracy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50D898-BE3E-4AAF-8CDA-8F1CBACF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43" y="1234435"/>
            <a:ext cx="6295740" cy="4721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959B83-145D-4DF4-A200-9683BB9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260" y="1234435"/>
            <a:ext cx="6295740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5162" r="12338" b="19343"/>
          <a:stretch/>
        </p:blipFill>
        <p:spPr>
          <a:xfrm>
            <a:off x="372136" y="2255687"/>
            <a:ext cx="11447727" cy="36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t="7968" r="13339" b="3761"/>
          <a:stretch/>
        </p:blipFill>
        <p:spPr>
          <a:xfrm>
            <a:off x="2877511" y="1190086"/>
            <a:ext cx="6436978" cy="53312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107010" y="6521361"/>
            <a:ext cx="597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HOSVD classification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89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7317" r="-87" b="54695"/>
          <a:stretch/>
        </p:blipFill>
        <p:spPr>
          <a:xfrm>
            <a:off x="21188" y="1039020"/>
            <a:ext cx="12170812" cy="5393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43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5175535" y="581898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21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21A5B3-8A19-4A42-B100-CC00B664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9" b="53963"/>
          <a:stretch/>
        </p:blipFill>
        <p:spPr>
          <a:xfrm>
            <a:off x="21188" y="1039020"/>
            <a:ext cx="12170812" cy="53938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568804" y="5818980"/>
            <a:ext cx="307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least accurate predictions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96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" b="52960"/>
          <a:stretch/>
        </p:blipFill>
        <p:spPr>
          <a:xfrm>
            <a:off x="572420" y="1507625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 (6/10 | 4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97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54127"/>
          <a:stretch/>
        </p:blipFill>
        <p:spPr>
          <a:xfrm>
            <a:off x="518134" y="1570330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HOSVD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 (6/10 | 4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74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3290725" y="2107614"/>
            <a:ext cx="5610549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13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FEE148-19F2-4589-AA09-13ABA2776748}"/>
              </a:ext>
            </a:extLst>
          </p:cNvPr>
          <p:cNvSpPr txBox="1"/>
          <p:nvPr/>
        </p:nvSpPr>
        <p:spPr>
          <a:xfrm>
            <a:off x="252095" y="1176867"/>
            <a:ext cx="950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0.9168 (1840/2007 | 167 misclassified samples), Runtime: 0.34s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78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49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25058" r="12756" b="19249"/>
          <a:stretch/>
        </p:blipFill>
        <p:spPr>
          <a:xfrm>
            <a:off x="344245" y="2255686"/>
            <a:ext cx="11655412" cy="37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8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</a:t>
            </a:fld>
            <a:endParaRPr lang="zh-TW" altLang="en-US" sz="1800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887A539-1A4D-47C5-831B-932147A57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189958"/>
              </p:ext>
            </p:extLst>
          </p:nvPr>
        </p:nvGraphicFramePr>
        <p:xfrm>
          <a:off x="50798" y="2708711"/>
          <a:ext cx="12090403" cy="173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47">
                  <a:extLst>
                    <a:ext uri="{9D8B030D-6E8A-4147-A177-3AD203B41FA5}">
                      <a16:colId xmlns:a16="http://schemas.microsoft.com/office/drawing/2014/main" val="547006547"/>
                    </a:ext>
                  </a:extLst>
                </a:gridCol>
                <a:gridCol w="1135818">
                  <a:extLst>
                    <a:ext uri="{9D8B030D-6E8A-4147-A177-3AD203B41FA5}">
                      <a16:colId xmlns:a16="http://schemas.microsoft.com/office/drawing/2014/main" val="500782853"/>
                    </a:ext>
                  </a:extLst>
                </a:gridCol>
                <a:gridCol w="1135818">
                  <a:extLst>
                    <a:ext uri="{9D8B030D-6E8A-4147-A177-3AD203B41FA5}">
                      <a16:colId xmlns:a16="http://schemas.microsoft.com/office/drawing/2014/main" val="132995145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2810422012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1221791110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582572247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1712048479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215273454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3147268143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141552554"/>
                    </a:ext>
                  </a:extLst>
                </a:gridCol>
                <a:gridCol w="947147">
                  <a:extLst>
                    <a:ext uri="{9D8B030D-6E8A-4147-A177-3AD203B41FA5}">
                      <a16:colId xmlns:a16="http://schemas.microsoft.com/office/drawing/2014/main" val="2756881026"/>
                    </a:ext>
                  </a:extLst>
                </a:gridCol>
                <a:gridCol w="1062544">
                  <a:extLst>
                    <a:ext uri="{9D8B030D-6E8A-4147-A177-3AD203B41FA5}">
                      <a16:colId xmlns:a16="http://schemas.microsoft.com/office/drawing/2014/main" val="2725022921"/>
                    </a:ext>
                  </a:extLst>
                </a:gridCol>
              </a:tblGrid>
              <a:tr h="577145">
                <a:tc>
                  <a:txBody>
                    <a:bodyPr/>
                    <a:lstStyle/>
                    <a:p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354564"/>
                  </a:ext>
                </a:extLst>
              </a:tr>
              <a:tr h="577145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1194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1005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731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658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652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556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664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645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542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7291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558918"/>
                  </a:ext>
                </a:extLst>
              </a:tr>
              <a:tr h="577145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2310" marR="142310" marT="71155" marB="7115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20202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9FA879C1-9BFE-4358-A189-31816A0BC2D1}"/>
              </a:ext>
            </a:extLst>
          </p:cNvPr>
          <p:cNvSpPr txBox="1"/>
          <p:nvPr/>
        </p:nvSpPr>
        <p:spPr>
          <a:xfrm>
            <a:off x="4753549" y="2222440"/>
            <a:ext cx="268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samples per digit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18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7945" r="12152" b="3095"/>
          <a:stretch/>
        </p:blipFill>
        <p:spPr>
          <a:xfrm>
            <a:off x="2734602" y="1123460"/>
            <a:ext cx="6722793" cy="53959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405612" y="6519446"/>
            <a:ext cx="538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Random forest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10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 b="51323"/>
          <a:stretch/>
        </p:blipFill>
        <p:spPr>
          <a:xfrm>
            <a:off x="572420" y="1738457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0.2 (2/10 | 8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98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3" b="51757"/>
          <a:stretch/>
        </p:blipFill>
        <p:spPr>
          <a:xfrm>
            <a:off x="518134" y="1801162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0.5 (5/10 | 5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01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2021323" y="2107614"/>
            <a:ext cx="8445868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zh-TW" alt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662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FEE148-19F2-4589-AA09-13ABA2776748}"/>
              </a:ext>
            </a:extLst>
          </p:cNvPr>
          <p:cNvSpPr txBox="1"/>
          <p:nvPr/>
        </p:nvSpPr>
        <p:spPr>
          <a:xfrm>
            <a:off x="252095" y="1176867"/>
            <a:ext cx="950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0.9312 (1869/2007 | 138 misclassified samples), Runtime: 7.57s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0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24875" r="12410" b="18544"/>
          <a:stretch/>
        </p:blipFill>
        <p:spPr>
          <a:xfrm>
            <a:off x="582241" y="2255687"/>
            <a:ext cx="11027518" cy="36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22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t="7290" r="12606" b="3022"/>
          <a:stretch/>
        </p:blipFill>
        <p:spPr>
          <a:xfrm>
            <a:off x="2806400" y="1066234"/>
            <a:ext cx="6579198" cy="54532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043925" y="6519446"/>
            <a:ext cx="6104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Multilayer perceptron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87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 b="51169"/>
          <a:stretch/>
        </p:blipFill>
        <p:spPr>
          <a:xfrm>
            <a:off x="572420" y="1738457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 (6/10 | 4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06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" b="52353"/>
          <a:stretch/>
        </p:blipFill>
        <p:spPr>
          <a:xfrm>
            <a:off x="518134" y="1801162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58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0.2 (2/10 | 8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5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4982026" y="2107614"/>
            <a:ext cx="2227948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4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</a:t>
            </a:fld>
            <a:endParaRPr lang="zh-TW" altLang="en-US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A879C1-9BFE-4358-A189-31816A0BC2D1}"/>
              </a:ext>
            </a:extLst>
          </p:cNvPr>
          <p:cNvSpPr txBox="1"/>
          <p:nvPr/>
        </p:nvSpPr>
        <p:spPr>
          <a:xfrm>
            <a:off x="3875248" y="6317362"/>
            <a:ext cx="434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by digit class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train set (0–2)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137723F-8BCA-4CD8-9AE0-DDA7336B3861}"/>
              </a:ext>
            </a:extLst>
          </p:cNvPr>
          <p:cNvGrpSpPr/>
          <p:nvPr/>
        </p:nvGrpSpPr>
        <p:grpSpPr>
          <a:xfrm>
            <a:off x="2224559" y="989637"/>
            <a:ext cx="7742882" cy="5366713"/>
            <a:chOff x="3674418" y="2272286"/>
            <a:chExt cx="4783782" cy="33157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E166FC7-4F88-4623-A2F8-A0E2F1698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9" t="25185" r="7871" b="59074"/>
            <a:stretch/>
          </p:blipFill>
          <p:spPr>
            <a:xfrm>
              <a:off x="3674418" y="2272286"/>
              <a:ext cx="4724401" cy="10795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5F08206-4FBE-45FD-B23F-9C2E7CA61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6" t="25962" r="7613" b="58298"/>
            <a:stretch/>
          </p:blipFill>
          <p:spPr>
            <a:xfrm>
              <a:off x="3733799" y="3429000"/>
              <a:ext cx="4724401" cy="10795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39D2F3D-FEDE-45C9-84CD-665F4A059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26181" r="8869" b="58078"/>
            <a:stretch/>
          </p:blipFill>
          <p:spPr>
            <a:xfrm>
              <a:off x="3674419" y="4508500"/>
              <a:ext cx="4724401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59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722881" y="6382921"/>
            <a:ext cx="274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misclassified samples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95BBA0-6445-4B13-ABCA-068F020C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8" t="10687" r="9691" b="59462"/>
          <a:stretch/>
        </p:blipFill>
        <p:spPr>
          <a:xfrm>
            <a:off x="1062067" y="1807419"/>
            <a:ext cx="9947831" cy="44212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93E88E-5A68-4FEF-81E7-123603EAF5EE}"/>
              </a:ext>
            </a:extLst>
          </p:cNvPr>
          <p:cNvSpPr txBox="1"/>
          <p:nvPr/>
        </p:nvSpPr>
        <p:spPr>
          <a:xfrm>
            <a:off x="1062067" y="1230663"/>
            <a:ext cx="926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0.9571 (1921/2007 | 86 misclassified samples), Runtime: 8.11s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754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1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62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t="25982" r="12897" b="19071"/>
          <a:stretch/>
        </p:blipFill>
        <p:spPr>
          <a:xfrm>
            <a:off x="700549" y="2431227"/>
            <a:ext cx="10790899" cy="34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7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7079" r="12962" b="2991"/>
          <a:stretch/>
        </p:blipFill>
        <p:spPr>
          <a:xfrm>
            <a:off x="2761129" y="951600"/>
            <a:ext cx="6669742" cy="556872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63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04537" y="6538912"/>
            <a:ext cx="4550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CNN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24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6" b="52560"/>
          <a:stretch/>
        </p:blipFill>
        <p:spPr>
          <a:xfrm>
            <a:off x="572420" y="1738457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0.8 (8/10 | 2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56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5" b="51145"/>
          <a:stretch/>
        </p:blipFill>
        <p:spPr>
          <a:xfrm>
            <a:off x="518134" y="1801162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0.4 (4/10 | 6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5041193" y="2107614"/>
            <a:ext cx="2109613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96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FEE148-19F2-4589-AA09-13ABA2776748}"/>
              </a:ext>
            </a:extLst>
          </p:cNvPr>
          <p:cNvSpPr txBox="1"/>
          <p:nvPr/>
        </p:nvSpPr>
        <p:spPr>
          <a:xfrm>
            <a:off x="252095" y="1176867"/>
            <a:ext cx="981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0.9342 (1875/2007 | 132 misclassified samples), Runtime: 25.04s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99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26423" r="12605" b="18188"/>
          <a:stretch/>
        </p:blipFill>
        <p:spPr>
          <a:xfrm>
            <a:off x="769947" y="2474257"/>
            <a:ext cx="10652104" cy="3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77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7474" r="14145" b="2990"/>
          <a:stretch/>
        </p:blipFill>
        <p:spPr>
          <a:xfrm>
            <a:off x="2745551" y="961666"/>
            <a:ext cx="6700895" cy="55485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69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809753" y="6510257"/>
            <a:ext cx="457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RNN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85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</a:t>
            </a:fld>
            <a:endParaRPr lang="zh-TW" altLang="en-US" sz="18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4C87958-A642-49CB-B0B3-70AEE8CB348C}"/>
              </a:ext>
            </a:extLst>
          </p:cNvPr>
          <p:cNvGrpSpPr/>
          <p:nvPr/>
        </p:nvGrpSpPr>
        <p:grpSpPr>
          <a:xfrm>
            <a:off x="2222497" y="962392"/>
            <a:ext cx="7759703" cy="5393000"/>
            <a:chOff x="8039097" y="1272028"/>
            <a:chExt cx="4673603" cy="324815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C493772-74CA-490F-A416-5B1860E46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26852" r="9383" b="57592"/>
            <a:stretch/>
          </p:blipFill>
          <p:spPr>
            <a:xfrm>
              <a:off x="8039097" y="1272028"/>
              <a:ext cx="4673601" cy="10668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BECAFDE-6C5A-4644-98F7-3A375D724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t="25406" r="8262" b="59039"/>
            <a:stretch/>
          </p:blipFill>
          <p:spPr>
            <a:xfrm>
              <a:off x="8039097" y="2337814"/>
              <a:ext cx="4673601" cy="10668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43AC24B-41CE-4318-948E-CF9FCF280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3" t="26366" r="9301" b="58079"/>
            <a:stretch/>
          </p:blipFill>
          <p:spPr>
            <a:xfrm>
              <a:off x="8039099" y="3453386"/>
              <a:ext cx="4673601" cy="1066800"/>
            </a:xfrm>
            <a:prstGeom prst="rect">
              <a:avLst/>
            </a:prstGeom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737487-4360-447A-ADAE-A3378239C1E5}"/>
              </a:ext>
            </a:extLst>
          </p:cNvPr>
          <p:cNvSpPr txBox="1"/>
          <p:nvPr/>
        </p:nvSpPr>
        <p:spPr>
          <a:xfrm>
            <a:off x="3875248" y="6317362"/>
            <a:ext cx="434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by digit class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train set (3–5)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17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52226"/>
          <a:stretch/>
        </p:blipFill>
        <p:spPr>
          <a:xfrm>
            <a:off x="572420" y="1738457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70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0.2 (2/10 | 8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95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5" b="51145"/>
          <a:stretch/>
        </p:blipFill>
        <p:spPr>
          <a:xfrm>
            <a:off x="518134" y="1801162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71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0.1 (1/10 | 9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02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C0256D1-F50D-4ACE-A84E-ED206886AEE6}"/>
              </a:ext>
            </a:extLst>
          </p:cNvPr>
          <p:cNvSpPr txBox="1">
            <a:spLocks/>
          </p:cNvSpPr>
          <p:nvPr/>
        </p:nvSpPr>
        <p:spPr>
          <a:xfrm>
            <a:off x="5041193" y="2107614"/>
            <a:ext cx="2661282" cy="2642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36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73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423739" y="1638532"/>
            <a:ext cx="3344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Per-digit accuracy for digits 0 to 9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60E67E-2469-4B12-93AA-E0995DA2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b="21083"/>
          <a:stretch/>
        </p:blipFill>
        <p:spPr>
          <a:xfrm>
            <a:off x="0" y="1977086"/>
            <a:ext cx="12164955" cy="35177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FEE148-19F2-4589-AA09-13ABA2776748}"/>
              </a:ext>
            </a:extLst>
          </p:cNvPr>
          <p:cNvSpPr txBox="1"/>
          <p:nvPr/>
        </p:nvSpPr>
        <p:spPr>
          <a:xfrm>
            <a:off x="252095" y="1176867"/>
            <a:ext cx="96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0.9357 (1878/2007 | 129 misclassified samples), Runtime: 26.77s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8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74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971917" y="1917133"/>
            <a:ext cx="4248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 misclassified digits for each actual class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26941" r="12701" b="18915"/>
          <a:stretch/>
        </p:blipFill>
        <p:spPr>
          <a:xfrm>
            <a:off x="645446" y="2350547"/>
            <a:ext cx="10901108" cy="34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A449B-D077-4811-A174-6509C0254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7679" r="13599" b="2774"/>
          <a:stretch/>
        </p:blipFill>
        <p:spPr>
          <a:xfrm>
            <a:off x="2895600" y="1135120"/>
            <a:ext cx="6400800" cy="53751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75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809753" y="6510257"/>
            <a:ext cx="4800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– LSTM method on USPS test set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41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8C35B73-13ED-4E67-8DF9-85A8D464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 b="51169"/>
          <a:stretch/>
        </p:blipFill>
        <p:spPr>
          <a:xfrm>
            <a:off x="572420" y="1738457"/>
            <a:ext cx="11047160" cy="52138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76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4195758" y="6071657"/>
            <a:ext cx="437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student handwritten digits (0–9)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828799" y="1507625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0.2 (2/10 | 8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62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C4C75C-91E3-470F-912C-05591FA8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5" b="51145"/>
          <a:stretch/>
        </p:blipFill>
        <p:spPr>
          <a:xfrm>
            <a:off x="518134" y="1801162"/>
            <a:ext cx="11155731" cy="50589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77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1602889" y="6017796"/>
            <a:ext cx="949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handwritten digits (0–9) from Taipower industrial artifacts – Japanese colonial period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95134A-FAA3-411B-84B3-11BE2BBFE52F}"/>
              </a:ext>
            </a:extLst>
          </p:cNvPr>
          <p:cNvSpPr txBox="1"/>
          <p:nvPr/>
        </p:nvSpPr>
        <p:spPr>
          <a:xfrm>
            <a:off x="1796526" y="1339497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0.1 (1/10 | 9 misclassified samples)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6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78</a:t>
            </a:fld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B52DC2-A146-4F9F-8C1A-EFB16B68D7EF}"/>
              </a:ext>
            </a:extLst>
          </p:cNvPr>
          <p:cNvSpPr txBox="1"/>
          <p:nvPr/>
        </p:nvSpPr>
        <p:spPr>
          <a:xfrm>
            <a:off x="3066512" y="2124947"/>
            <a:ext cx="605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on USPS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and external handwriting datasets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D94FF4-7467-47A8-B990-B2CD7A08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21470" r="724" b="20890"/>
          <a:stretch/>
        </p:blipFill>
        <p:spPr>
          <a:xfrm>
            <a:off x="78714" y="2463501"/>
            <a:ext cx="12034569" cy="29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334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79</a:t>
            </a:fld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834108-BA7E-47F5-8B87-108128CC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5" y="1724854"/>
            <a:ext cx="6133270" cy="4521705"/>
          </a:xfrm>
          <a:prstGeom prst="rect">
            <a:avLst/>
          </a:prstGeom>
        </p:spPr>
      </p:pic>
      <p:pic>
        <p:nvPicPr>
          <p:cNvPr id="9" name="圖片 8">
            <a:hlinkClick r:id="rId4"/>
            <a:extLst>
              <a:ext uri="{FF2B5EF4-FFF2-40B4-BE49-F238E27FC236}">
                <a16:creationId xmlns:a16="http://schemas.microsoft.com/office/drawing/2014/main" id="{6F3079A5-BF39-4430-A477-EDDF654F8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36" y="790420"/>
            <a:ext cx="2472784" cy="24727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BA22AC-65F8-4DA8-A1ED-954A9EB59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34" y="3204288"/>
            <a:ext cx="3517187" cy="35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USPS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8</a:t>
            </a:fld>
            <a:endParaRPr lang="zh-TW" altLang="en-US" sz="18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F98DF1F-00D3-4ADC-801E-AB9C1B73F205}"/>
              </a:ext>
            </a:extLst>
          </p:cNvPr>
          <p:cNvGrpSpPr/>
          <p:nvPr/>
        </p:nvGrpSpPr>
        <p:grpSpPr>
          <a:xfrm>
            <a:off x="3050490" y="1110348"/>
            <a:ext cx="6091019" cy="5245044"/>
            <a:chOff x="6936491" y="1452282"/>
            <a:chExt cx="4647304" cy="40018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33522CC-A7A3-457F-BC16-240E9C3A6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2" t="10510" r="9129" b="74902"/>
            <a:stretch/>
          </p:blipFill>
          <p:spPr>
            <a:xfrm>
              <a:off x="6936491" y="1452282"/>
              <a:ext cx="4647304" cy="100046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C74FF14-9DE4-4FF5-9D8F-645830703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2" t="26362" r="9119" b="59050"/>
            <a:stretch/>
          </p:blipFill>
          <p:spPr>
            <a:xfrm>
              <a:off x="6936491" y="2452744"/>
              <a:ext cx="4647304" cy="1000461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9CBFC31-90F3-4E50-B8E2-5617F42F5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0" t="10446" r="9291" b="74966"/>
            <a:stretch/>
          </p:blipFill>
          <p:spPr>
            <a:xfrm>
              <a:off x="6936491" y="3453205"/>
              <a:ext cx="4647304" cy="100046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50CD464-4C5F-4981-BF09-BD9C3A3FA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0" t="26380" r="9281" b="59032"/>
            <a:stretch/>
          </p:blipFill>
          <p:spPr>
            <a:xfrm>
              <a:off x="6936491" y="4453666"/>
              <a:ext cx="4647304" cy="1000461"/>
            </a:xfrm>
            <a:prstGeom prst="rect">
              <a:avLst/>
            </a:prstGeom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2D4A5E-43C8-43A5-A696-9459EDA96A51}"/>
              </a:ext>
            </a:extLst>
          </p:cNvPr>
          <p:cNvSpPr txBox="1"/>
          <p:nvPr/>
        </p:nvSpPr>
        <p:spPr>
          <a:xfrm>
            <a:off x="3875248" y="6317362"/>
            <a:ext cx="434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 by digit class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train set (6–9)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2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8E0B1-DD6A-47E6-B9E4-5EF60F84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084"/>
            <a:ext cx="12192000" cy="913488"/>
          </a:xfrm>
        </p:spPr>
        <p:txBody>
          <a:bodyPr/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handwritten dataset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45AF6-93C4-45DD-9A63-CFE76FE7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3567-D8FD-4433-8A1E-76EA37B5BF25}" type="slidenum">
              <a:rPr lang="zh-TW" altLang="en-US" sz="1800" smtClean="0"/>
              <a:t>9</a:t>
            </a:fld>
            <a:endParaRPr lang="zh-TW" altLang="en-US" sz="1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2D4A5E-43C8-43A5-A696-9459EDA96A51}"/>
              </a:ext>
            </a:extLst>
          </p:cNvPr>
          <p:cNvSpPr txBox="1"/>
          <p:nvPr/>
        </p:nvSpPr>
        <p:spPr>
          <a:xfrm>
            <a:off x="4177280" y="6353917"/>
            <a:ext cx="383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by digit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student handwritten 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4A2B9F1-B0F1-4912-B023-E9D582465196}"/>
              </a:ext>
            </a:extLst>
          </p:cNvPr>
          <p:cNvGrpSpPr/>
          <p:nvPr/>
        </p:nvGrpSpPr>
        <p:grpSpPr>
          <a:xfrm>
            <a:off x="378979" y="1115572"/>
            <a:ext cx="11434042" cy="4605106"/>
            <a:chOff x="452779" y="2834005"/>
            <a:chExt cx="11434042" cy="460510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63F466C-91BC-4416-9705-932DA5D650F5}"/>
                </a:ext>
              </a:extLst>
            </p:cNvPr>
            <p:cNvGrpSpPr/>
            <p:nvPr/>
          </p:nvGrpSpPr>
          <p:grpSpPr>
            <a:xfrm>
              <a:off x="452779" y="2834005"/>
              <a:ext cx="11434042" cy="2160000"/>
              <a:chOff x="452779" y="2834005"/>
              <a:chExt cx="11434042" cy="216000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54269704-052A-42CF-B664-4D05DC978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79" y="2834005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ED79CD7-3120-4B04-9976-946AA698A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1338" y="2834005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E5612EE-8D4F-423B-A7D3-DFE5318B1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009" y="2834005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9E8E9E0F-D310-49F9-A2F3-EC9653B84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1018" y="2834005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5FF7B2A9-888C-4467-A2EF-20FE0F62D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6821" y="2834005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DEE4AF0-7B69-4E32-9918-3CF14992C619}"/>
                </a:ext>
              </a:extLst>
            </p:cNvPr>
            <p:cNvGrpSpPr/>
            <p:nvPr/>
          </p:nvGrpSpPr>
          <p:grpSpPr>
            <a:xfrm>
              <a:off x="452779" y="5273589"/>
              <a:ext cx="11434042" cy="2165522"/>
              <a:chOff x="378979" y="2038033"/>
              <a:chExt cx="11434042" cy="2165522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DF8103B5-F51C-41EA-820F-695DB1DC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979" y="203803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BAE5CC9C-0B4B-4345-952C-6354C5DBB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38" y="203803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DAF162C9-73E4-4BD1-A179-40C9CC44C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209" y="203803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F36AF1DF-2B7A-4BFD-8CFE-B073ABCDE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7218" y="203803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BB9C95FF-2CA2-4651-AA84-706E3215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3021" y="2043555"/>
                <a:ext cx="2160000" cy="21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3755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1225</Words>
  <Application>Microsoft Office PowerPoint</Application>
  <PresentationFormat>寬螢幕</PresentationFormat>
  <Paragraphs>362</Paragraphs>
  <Slides>79</Slides>
  <Notes>70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Times New Roman</vt:lpstr>
      <vt:lpstr>Office 佈景主題</vt:lpstr>
      <vt:lpstr>HW#2 Handwritten digit recognition</vt:lpstr>
      <vt:lpstr>PowerPoint 簡報</vt:lpstr>
      <vt:lpstr>USPS dataset</vt:lpstr>
      <vt:lpstr>USPS dataset</vt:lpstr>
      <vt:lpstr>USPS dataset</vt:lpstr>
      <vt:lpstr>USPS dataset</vt:lpstr>
      <vt:lpstr>USPS dataset</vt:lpstr>
      <vt:lpstr>USPS dataset</vt:lpstr>
      <vt:lpstr>Student handwritten dataset</vt:lpstr>
      <vt:lpstr>Taipower industrial  artifacts – Japanese colonial period</vt:lpstr>
      <vt:lpstr>PowerPoint 簡報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Simple mean comparison</vt:lpstr>
      <vt:lpstr>PowerPoint 簡報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SVD classification</vt:lpstr>
      <vt:lpstr>PowerPoint 簡報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HOSVD classification</vt:lpstr>
      <vt:lpstr>PowerPoint 簡報</vt:lpstr>
      <vt:lpstr>Random forest</vt:lpstr>
      <vt:lpstr>Random forest</vt:lpstr>
      <vt:lpstr>Random forest</vt:lpstr>
      <vt:lpstr>Random forest</vt:lpstr>
      <vt:lpstr>Random forest</vt:lpstr>
      <vt:lpstr>PowerPoint 簡報</vt:lpstr>
      <vt:lpstr>Multilayer perceptron</vt:lpstr>
      <vt:lpstr>Multilayer perceptron</vt:lpstr>
      <vt:lpstr>Multilayer perceptron</vt:lpstr>
      <vt:lpstr>Multilayer perceptron</vt:lpstr>
      <vt:lpstr>Multilayer perceptron</vt:lpstr>
      <vt:lpstr>PowerPoint 簡報</vt:lpstr>
      <vt:lpstr>CNN</vt:lpstr>
      <vt:lpstr>CNN</vt:lpstr>
      <vt:lpstr>CNN</vt:lpstr>
      <vt:lpstr>CNN</vt:lpstr>
      <vt:lpstr>CNN</vt:lpstr>
      <vt:lpstr>CNN</vt:lpstr>
      <vt:lpstr>PowerPoint 簡報</vt:lpstr>
      <vt:lpstr>RNN</vt:lpstr>
      <vt:lpstr>RNN</vt:lpstr>
      <vt:lpstr>RNN</vt:lpstr>
      <vt:lpstr>RNN</vt:lpstr>
      <vt:lpstr>RNN</vt:lpstr>
      <vt:lpstr>PowerPoint 簡報</vt:lpstr>
      <vt:lpstr>LSTM</vt:lpstr>
      <vt:lpstr>LSTM</vt:lpstr>
      <vt:lpstr>LSTM</vt:lpstr>
      <vt:lpstr>LSTM</vt:lpstr>
      <vt:lpstr>LSTM</vt:lpstr>
      <vt:lpstr>Summary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HW#2 Handwritten digit recognition</dc:title>
  <dc:creator>USER</dc:creator>
  <cp:lastModifiedBy>USER</cp:lastModifiedBy>
  <cp:revision>23</cp:revision>
  <dcterms:created xsi:type="dcterms:W3CDTF">2025-05-18T04:49:07Z</dcterms:created>
  <dcterms:modified xsi:type="dcterms:W3CDTF">2025-05-18T10:16:27Z</dcterms:modified>
</cp:coreProperties>
</file>